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9" r:id="rId2"/>
    <p:sldId id="256" r:id="rId3"/>
    <p:sldId id="260" r:id="rId4"/>
    <p:sldId id="262" r:id="rId5"/>
    <p:sldId id="261" r:id="rId6"/>
    <p:sldId id="266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E098F2-3C08-4444-8F70-657E6FC384B3}" v="57" dt="2025-12-18T19:41:51.5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6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4F104F-E8AB-4EDE-9FCE-AB4C71A1059B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668AA28-52FF-4F0F-9459-5FDF88093C47}">
      <dgm:prSet/>
      <dgm:spPr/>
      <dgm:t>
        <a:bodyPr/>
        <a:lstStyle/>
        <a:p>
          <a:r>
            <a:rPr lang="zh-TW" dirty="0"/>
            <a:t>本專題成功以 </a:t>
          </a:r>
          <a:r>
            <a:rPr lang="en-US" dirty="0"/>
            <a:t>RTL </a:t>
          </a:r>
          <a:r>
            <a:rPr lang="zh-TW" dirty="0"/>
            <a:t>硬體實作方式，解決了 </a:t>
          </a:r>
          <a:r>
            <a:rPr lang="en-US" dirty="0"/>
            <a:t>2×2 MIMO-OFDM </a:t>
          </a:r>
          <a:r>
            <a:rPr lang="zh-TW" dirty="0"/>
            <a:t>系統在實際通道下的非理想效應，並完成 </a:t>
          </a:r>
          <a:r>
            <a:rPr lang="en-US" dirty="0"/>
            <a:t>FPGA </a:t>
          </a:r>
          <a:r>
            <a:rPr lang="zh-TW" dirty="0"/>
            <a:t>驗證。</a:t>
          </a:r>
          <a:endParaRPr lang="en-US" dirty="0"/>
        </a:p>
      </dgm:t>
    </dgm:pt>
    <dgm:pt modelId="{4EB878B3-8470-4BCE-AB0D-75AF55360989}" type="parTrans" cxnId="{95D5C3A5-AA00-45FC-AB10-E2285731A917}">
      <dgm:prSet/>
      <dgm:spPr/>
      <dgm:t>
        <a:bodyPr/>
        <a:lstStyle/>
        <a:p>
          <a:endParaRPr lang="en-US"/>
        </a:p>
      </dgm:t>
    </dgm:pt>
    <dgm:pt modelId="{E49074C7-E3B1-4149-AEF7-34353239167C}" type="sibTrans" cxnId="{95D5C3A5-AA00-45FC-AB10-E2285731A917}">
      <dgm:prSet/>
      <dgm:spPr/>
      <dgm:t>
        <a:bodyPr/>
        <a:lstStyle/>
        <a:p>
          <a:endParaRPr lang="en-US"/>
        </a:p>
      </dgm:t>
    </dgm:pt>
    <dgm:pt modelId="{DF7307A8-6502-41C3-AB88-62CA127E796B}">
      <dgm:prSet/>
      <dgm:spPr/>
      <dgm:t>
        <a:bodyPr/>
        <a:lstStyle/>
        <a:p>
          <a:r>
            <a:rPr lang="zh-TW"/>
            <a:t>在開發過程中，最大的挑戰是管線延遲與 </a:t>
          </a:r>
          <a:r>
            <a:rPr lang="en-US"/>
            <a:t>valid </a:t>
          </a:r>
          <a:r>
            <a:rPr lang="zh-TW"/>
            <a:t>訊號的整合，但透過不斷觀察波形與除錯，最終成功完成整合。</a:t>
          </a:r>
          <a:endParaRPr lang="en-US"/>
        </a:p>
      </dgm:t>
    </dgm:pt>
    <dgm:pt modelId="{0C9F54AA-2CF9-4DF7-B8D1-22B067B59CDC}" type="parTrans" cxnId="{5B9BF391-E87A-40BC-82E2-105CA278FF98}">
      <dgm:prSet/>
      <dgm:spPr/>
      <dgm:t>
        <a:bodyPr/>
        <a:lstStyle/>
        <a:p>
          <a:endParaRPr lang="en-US"/>
        </a:p>
      </dgm:t>
    </dgm:pt>
    <dgm:pt modelId="{6FC51152-257E-4C77-8E04-CAB484077C70}" type="sibTrans" cxnId="{5B9BF391-E87A-40BC-82E2-105CA278FF98}">
      <dgm:prSet/>
      <dgm:spPr/>
      <dgm:t>
        <a:bodyPr/>
        <a:lstStyle/>
        <a:p>
          <a:endParaRPr lang="en-US"/>
        </a:p>
      </dgm:t>
    </dgm:pt>
    <dgm:pt modelId="{246B21EF-517B-4E78-AF48-2A681A1D382D}">
      <dgm:prSet/>
      <dgm:spPr/>
      <dgm:t>
        <a:bodyPr/>
        <a:lstStyle/>
        <a:p>
          <a:r>
            <a:rPr lang="zh-TW" dirty="0"/>
            <a:t>這次專題讓我更深刻理解 </a:t>
          </a:r>
          <a:r>
            <a:rPr lang="en-US" dirty="0"/>
            <a:t>MIMO-OFDM</a:t>
          </a:r>
          <a:r>
            <a:rPr lang="zh-TW" dirty="0"/>
            <a:t> 系統演算法如何落實為實際的數位電路。</a:t>
          </a:r>
          <a:endParaRPr lang="en-US" dirty="0"/>
        </a:p>
      </dgm:t>
    </dgm:pt>
    <dgm:pt modelId="{3F9AFBC2-7387-485D-B3EB-FE4D002A1681}" type="parTrans" cxnId="{83533079-39FB-4268-ADCA-44093A7E86D1}">
      <dgm:prSet/>
      <dgm:spPr/>
      <dgm:t>
        <a:bodyPr/>
        <a:lstStyle/>
        <a:p>
          <a:endParaRPr lang="en-US"/>
        </a:p>
      </dgm:t>
    </dgm:pt>
    <dgm:pt modelId="{10CCD610-460D-497A-83D4-C4EDB16F4BDB}" type="sibTrans" cxnId="{83533079-39FB-4268-ADCA-44093A7E86D1}">
      <dgm:prSet/>
      <dgm:spPr/>
      <dgm:t>
        <a:bodyPr/>
        <a:lstStyle/>
        <a:p>
          <a:endParaRPr lang="en-US"/>
        </a:p>
      </dgm:t>
    </dgm:pt>
    <dgm:pt modelId="{A2B23D67-E18D-4F40-BF4B-CBBABA86A93F}" type="pres">
      <dgm:prSet presAssocID="{C44F104F-E8AB-4EDE-9FCE-AB4C71A1059B}" presName="linear" presStyleCnt="0">
        <dgm:presLayoutVars>
          <dgm:animLvl val="lvl"/>
          <dgm:resizeHandles val="exact"/>
        </dgm:presLayoutVars>
      </dgm:prSet>
      <dgm:spPr/>
    </dgm:pt>
    <dgm:pt modelId="{7B283E46-89ED-4728-A59C-169308F78448}" type="pres">
      <dgm:prSet presAssocID="{B668AA28-52FF-4F0F-9459-5FDF88093C4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7A20117-8AC0-4CA4-87BD-3808069C227B}" type="pres">
      <dgm:prSet presAssocID="{E49074C7-E3B1-4149-AEF7-34353239167C}" presName="spacer" presStyleCnt="0"/>
      <dgm:spPr/>
    </dgm:pt>
    <dgm:pt modelId="{EC1C4E1B-0949-43A5-874D-0B3D17500748}" type="pres">
      <dgm:prSet presAssocID="{DF7307A8-6502-41C3-AB88-62CA127E79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97329C2-362A-4870-AA97-8A7FE1A9D83E}" type="pres">
      <dgm:prSet presAssocID="{6FC51152-257E-4C77-8E04-CAB484077C70}" presName="spacer" presStyleCnt="0"/>
      <dgm:spPr/>
    </dgm:pt>
    <dgm:pt modelId="{C51F0BE2-F3B9-436D-83A9-392CB1C6ACC0}" type="pres">
      <dgm:prSet presAssocID="{246B21EF-517B-4E78-AF48-2A681A1D382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D05D10F-BBA4-4755-9FEA-17641D1D6028}" type="presOf" srcId="{246B21EF-517B-4E78-AF48-2A681A1D382D}" destId="{C51F0BE2-F3B9-436D-83A9-392CB1C6ACC0}" srcOrd="0" destOrd="0" presId="urn:microsoft.com/office/officeart/2005/8/layout/vList2"/>
    <dgm:cxn modelId="{7E321737-CE8E-4B89-AA22-E666E9833801}" type="presOf" srcId="{DF7307A8-6502-41C3-AB88-62CA127E796B}" destId="{EC1C4E1B-0949-43A5-874D-0B3D17500748}" srcOrd="0" destOrd="0" presId="urn:microsoft.com/office/officeart/2005/8/layout/vList2"/>
    <dgm:cxn modelId="{83533079-39FB-4268-ADCA-44093A7E86D1}" srcId="{C44F104F-E8AB-4EDE-9FCE-AB4C71A1059B}" destId="{246B21EF-517B-4E78-AF48-2A681A1D382D}" srcOrd="2" destOrd="0" parTransId="{3F9AFBC2-7387-485D-B3EB-FE4D002A1681}" sibTransId="{10CCD610-460D-497A-83D4-C4EDB16F4BDB}"/>
    <dgm:cxn modelId="{395B6881-1F22-4F7B-814B-A124C99D74E0}" type="presOf" srcId="{C44F104F-E8AB-4EDE-9FCE-AB4C71A1059B}" destId="{A2B23D67-E18D-4F40-BF4B-CBBABA86A93F}" srcOrd="0" destOrd="0" presId="urn:microsoft.com/office/officeart/2005/8/layout/vList2"/>
    <dgm:cxn modelId="{5B9BF391-E87A-40BC-82E2-105CA278FF98}" srcId="{C44F104F-E8AB-4EDE-9FCE-AB4C71A1059B}" destId="{DF7307A8-6502-41C3-AB88-62CA127E796B}" srcOrd="1" destOrd="0" parTransId="{0C9F54AA-2CF9-4DF7-B8D1-22B067B59CDC}" sibTransId="{6FC51152-257E-4C77-8E04-CAB484077C70}"/>
    <dgm:cxn modelId="{38F4F5A4-10E0-48DA-84AE-465AFA055182}" type="presOf" srcId="{B668AA28-52FF-4F0F-9459-5FDF88093C47}" destId="{7B283E46-89ED-4728-A59C-169308F78448}" srcOrd="0" destOrd="0" presId="urn:microsoft.com/office/officeart/2005/8/layout/vList2"/>
    <dgm:cxn modelId="{95D5C3A5-AA00-45FC-AB10-E2285731A917}" srcId="{C44F104F-E8AB-4EDE-9FCE-AB4C71A1059B}" destId="{B668AA28-52FF-4F0F-9459-5FDF88093C47}" srcOrd="0" destOrd="0" parTransId="{4EB878B3-8470-4BCE-AB0D-75AF55360989}" sibTransId="{E49074C7-E3B1-4149-AEF7-34353239167C}"/>
    <dgm:cxn modelId="{88B777A9-E6E0-4002-9039-1E4F033907BA}" type="presParOf" srcId="{A2B23D67-E18D-4F40-BF4B-CBBABA86A93F}" destId="{7B283E46-89ED-4728-A59C-169308F78448}" srcOrd="0" destOrd="0" presId="urn:microsoft.com/office/officeart/2005/8/layout/vList2"/>
    <dgm:cxn modelId="{0117D671-E3E0-4AE2-BAB5-3A0F76CA294C}" type="presParOf" srcId="{A2B23D67-E18D-4F40-BF4B-CBBABA86A93F}" destId="{77A20117-8AC0-4CA4-87BD-3808069C227B}" srcOrd="1" destOrd="0" presId="urn:microsoft.com/office/officeart/2005/8/layout/vList2"/>
    <dgm:cxn modelId="{35D49EA1-4498-4341-BAFA-1B82E68BA928}" type="presParOf" srcId="{A2B23D67-E18D-4F40-BF4B-CBBABA86A93F}" destId="{EC1C4E1B-0949-43A5-874D-0B3D17500748}" srcOrd="2" destOrd="0" presId="urn:microsoft.com/office/officeart/2005/8/layout/vList2"/>
    <dgm:cxn modelId="{C3960788-C031-40BC-BDE2-42D4741180F2}" type="presParOf" srcId="{A2B23D67-E18D-4F40-BF4B-CBBABA86A93F}" destId="{897329C2-362A-4870-AA97-8A7FE1A9D83E}" srcOrd="3" destOrd="0" presId="urn:microsoft.com/office/officeart/2005/8/layout/vList2"/>
    <dgm:cxn modelId="{D6C8FA0B-D20F-42AA-8A40-CF01295440E7}" type="presParOf" srcId="{A2B23D67-E18D-4F40-BF4B-CBBABA86A93F}" destId="{C51F0BE2-F3B9-436D-83A9-392CB1C6ACC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283E46-89ED-4728-A59C-169308F78448}">
      <dsp:nvSpPr>
        <dsp:cNvPr id="0" name=""/>
        <dsp:cNvSpPr/>
      </dsp:nvSpPr>
      <dsp:spPr>
        <a:xfrm>
          <a:off x="0" y="51916"/>
          <a:ext cx="6002110" cy="11700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kern="1200" dirty="0"/>
            <a:t>本專題成功以 </a:t>
          </a:r>
          <a:r>
            <a:rPr lang="en-US" sz="2000" kern="1200" dirty="0"/>
            <a:t>RTL </a:t>
          </a:r>
          <a:r>
            <a:rPr lang="zh-TW" sz="2000" kern="1200" dirty="0"/>
            <a:t>硬體實作方式，解決了 </a:t>
          </a:r>
          <a:r>
            <a:rPr lang="en-US" sz="2000" kern="1200" dirty="0"/>
            <a:t>2×2 MIMO-OFDM </a:t>
          </a:r>
          <a:r>
            <a:rPr lang="zh-TW" sz="2000" kern="1200" dirty="0"/>
            <a:t>系統在實際通道下的非理想效應，並完成 </a:t>
          </a:r>
          <a:r>
            <a:rPr lang="en-US" sz="2000" kern="1200" dirty="0"/>
            <a:t>FPGA </a:t>
          </a:r>
          <a:r>
            <a:rPr lang="zh-TW" sz="2000" kern="1200" dirty="0"/>
            <a:t>驗證。</a:t>
          </a:r>
          <a:endParaRPr lang="en-US" sz="2000" kern="1200" dirty="0"/>
        </a:p>
      </dsp:txBody>
      <dsp:txXfrm>
        <a:off x="57115" y="109031"/>
        <a:ext cx="5887880" cy="1055770"/>
      </dsp:txXfrm>
    </dsp:sp>
    <dsp:sp modelId="{EC1C4E1B-0949-43A5-874D-0B3D17500748}">
      <dsp:nvSpPr>
        <dsp:cNvPr id="0" name=""/>
        <dsp:cNvSpPr/>
      </dsp:nvSpPr>
      <dsp:spPr>
        <a:xfrm>
          <a:off x="0" y="1279516"/>
          <a:ext cx="6002110" cy="117000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kern="1200"/>
            <a:t>在開發過程中，最大的挑戰是管線延遲與 </a:t>
          </a:r>
          <a:r>
            <a:rPr lang="en-US" sz="2000" kern="1200"/>
            <a:t>valid </a:t>
          </a:r>
          <a:r>
            <a:rPr lang="zh-TW" sz="2000" kern="1200"/>
            <a:t>訊號的整合，但透過不斷觀察波形與除錯，最終成功完成整合。</a:t>
          </a:r>
          <a:endParaRPr lang="en-US" sz="2000" kern="1200"/>
        </a:p>
      </dsp:txBody>
      <dsp:txXfrm>
        <a:off x="57115" y="1336631"/>
        <a:ext cx="5887880" cy="1055770"/>
      </dsp:txXfrm>
    </dsp:sp>
    <dsp:sp modelId="{C51F0BE2-F3B9-436D-83A9-392CB1C6ACC0}">
      <dsp:nvSpPr>
        <dsp:cNvPr id="0" name=""/>
        <dsp:cNvSpPr/>
      </dsp:nvSpPr>
      <dsp:spPr>
        <a:xfrm>
          <a:off x="0" y="2507117"/>
          <a:ext cx="6002110" cy="117000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kern="1200" dirty="0"/>
            <a:t>這次專題讓我更深刻理解 </a:t>
          </a:r>
          <a:r>
            <a:rPr lang="en-US" sz="2000" kern="1200" dirty="0"/>
            <a:t>MIMO-OFDM</a:t>
          </a:r>
          <a:r>
            <a:rPr lang="zh-TW" sz="2000" kern="1200" dirty="0"/>
            <a:t> 系統演算法如何落實為實際的數位電路。</a:t>
          </a:r>
          <a:endParaRPr lang="en-US" sz="2000" kern="1200" dirty="0"/>
        </a:p>
      </dsp:txBody>
      <dsp:txXfrm>
        <a:off x="57115" y="2564232"/>
        <a:ext cx="5887880" cy="1055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3DEAD-76F8-48AF-BC4F-33B2D52C32C0}" type="datetimeFigureOut">
              <a:rPr lang="zh-TW" altLang="en-US" smtClean="0"/>
              <a:t>2025/12/19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31A41-9C15-4268-BB84-4EB494C7B5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434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接下來介紹 </a:t>
            </a:r>
            <a:r>
              <a:rPr lang="en-US" altLang="zh-TW" dirty="0"/>
              <a:t>RTL </a:t>
            </a:r>
            <a:r>
              <a:rPr lang="zh-TW" altLang="en-US" dirty="0"/>
              <a:t>設計</a:t>
            </a:r>
            <a:br>
              <a:rPr lang="zh-TW" altLang="en-US" dirty="0"/>
            </a:br>
            <a:r>
              <a:rPr lang="zh-TW" altLang="en-US" dirty="0"/>
              <a:t>本系統所有模組皆以 </a:t>
            </a:r>
            <a:r>
              <a:rPr lang="zh-TW" altLang="en-US" b="1" dirty="0"/>
              <a:t>純 </a:t>
            </a:r>
            <a:r>
              <a:rPr lang="en-US" altLang="zh-TW" b="1" dirty="0"/>
              <a:t>Verilog RTL</a:t>
            </a:r>
            <a:r>
              <a:rPr lang="zh-TW" altLang="en-US" dirty="0"/>
              <a:t> 實作，並以 </a:t>
            </a:r>
            <a:r>
              <a:rPr lang="en-US" altLang="zh-TW" b="1" dirty="0"/>
              <a:t>pipeline </a:t>
            </a:r>
            <a:r>
              <a:rPr lang="zh-TW" altLang="en-US" b="1" dirty="0"/>
              <a:t>架構串接</a:t>
            </a:r>
            <a:r>
              <a:rPr lang="zh-TW" altLang="en-US" dirty="0"/>
              <a:t>，確保在高資料吞吐下仍能穩定運作。</a:t>
            </a:r>
          </a:p>
          <a:p>
            <a:r>
              <a:rPr lang="zh-TW" altLang="en-US" dirty="0"/>
              <a:t>在整體架構上，資料從同步與 </a:t>
            </a:r>
            <a:r>
              <a:rPr lang="en-US" altLang="zh-TW" dirty="0"/>
              <a:t>CFO </a:t>
            </a:r>
            <a:r>
              <a:rPr lang="zh-TW" altLang="en-US" dirty="0"/>
              <a:t>補償後進入 </a:t>
            </a:r>
            <a:r>
              <a:rPr lang="en-US" altLang="zh-TW" dirty="0"/>
              <a:t>FFT</a:t>
            </a:r>
            <a:r>
              <a:rPr lang="zh-TW" altLang="en-US" dirty="0"/>
              <a:t>，接著進行 </a:t>
            </a:r>
            <a:r>
              <a:rPr lang="en-US" altLang="zh-TW" dirty="0"/>
              <a:t>2×2 ZF </a:t>
            </a:r>
            <a:r>
              <a:rPr lang="zh-TW" altLang="en-US" dirty="0"/>
              <a:t>等化，再由 </a:t>
            </a:r>
            <a:r>
              <a:rPr lang="en-US" altLang="zh-TW" dirty="0"/>
              <a:t>CPE tracker </a:t>
            </a:r>
            <a:r>
              <a:rPr lang="zh-TW" altLang="en-US" dirty="0"/>
              <a:t>修正殘餘相位，最後進行 </a:t>
            </a:r>
            <a:r>
              <a:rPr lang="en-US" altLang="zh-TW" dirty="0"/>
              <a:t>QPSK </a:t>
            </a:r>
            <a:r>
              <a:rPr lang="zh-TW" altLang="en-US" dirty="0"/>
              <a:t>解調。</a:t>
            </a:r>
            <a:br>
              <a:rPr lang="zh-TW" altLang="en-US" dirty="0"/>
            </a:br>
            <a:r>
              <a:rPr lang="en-US" altLang="zh-TW" dirty="0"/>
              <a:t>FFT</a:t>
            </a:r>
            <a:r>
              <a:rPr lang="zh-TW" altLang="en-US" dirty="0"/>
              <a:t>、</a:t>
            </a:r>
            <a:r>
              <a:rPr lang="en-US" altLang="zh-TW" dirty="0"/>
              <a:t>ZF </a:t>
            </a:r>
            <a:r>
              <a:rPr lang="zh-TW" altLang="en-US" dirty="0"/>
              <a:t>與 </a:t>
            </a:r>
            <a:r>
              <a:rPr lang="en-US" altLang="zh-TW" dirty="0"/>
              <a:t>CORDIC </a:t>
            </a:r>
            <a:r>
              <a:rPr lang="zh-TW" altLang="en-US" dirty="0"/>
              <a:t>模組為本設計的主要運算核心。</a:t>
            </a:r>
          </a:p>
          <a:p>
            <a:r>
              <a:rPr lang="zh-TW" altLang="en-US" dirty="0"/>
              <a:t>在 </a:t>
            </a:r>
            <a:r>
              <a:rPr lang="en-US" altLang="zh-TW" dirty="0"/>
              <a:t>RTL </a:t>
            </a:r>
            <a:r>
              <a:rPr lang="zh-TW" altLang="en-US" dirty="0"/>
              <a:t>實作中，每個模組皆搭配 </a:t>
            </a:r>
            <a:r>
              <a:rPr lang="en-US" altLang="zh-TW" b="1" dirty="0"/>
              <a:t>valid </a:t>
            </a:r>
            <a:r>
              <a:rPr lang="zh-TW" altLang="en-US" b="1" dirty="0"/>
              <a:t>訊號進行資料流控制</a:t>
            </a:r>
            <a:r>
              <a:rPr lang="zh-TW" altLang="en-US" dirty="0"/>
              <a:t>，並依實際運算延遲插入對應的 </a:t>
            </a:r>
            <a:r>
              <a:rPr lang="en-US" altLang="zh-TW" dirty="0"/>
              <a:t>pipeline registers</a:t>
            </a:r>
            <a:r>
              <a:rPr lang="zh-TW" altLang="en-US" dirty="0"/>
              <a:t>，以確保不同資料路徑之間能正確對齊，避免資料錯位問題。</a:t>
            </a:r>
          </a:p>
          <a:p>
            <a:r>
              <a:rPr lang="zh-TW" altLang="en-US" dirty="0"/>
              <a:t>本設計未使用 </a:t>
            </a:r>
            <a:r>
              <a:rPr lang="en-US" altLang="zh-TW" dirty="0"/>
              <a:t>HLS </a:t>
            </a:r>
            <a:r>
              <a:rPr lang="zh-TW" altLang="en-US" dirty="0"/>
              <a:t>或現成 </a:t>
            </a:r>
            <a:r>
              <a:rPr lang="en-US" altLang="zh-TW" dirty="0"/>
              <a:t>IP</a:t>
            </a:r>
            <a:r>
              <a:rPr lang="zh-TW" altLang="en-US" dirty="0"/>
              <a:t>，而是以純 </a:t>
            </a:r>
            <a:r>
              <a:rPr lang="en-US" altLang="zh-TW" dirty="0"/>
              <a:t>RTL </a:t>
            </a:r>
            <a:r>
              <a:rPr lang="zh-TW" altLang="en-US" dirty="0"/>
              <a:t>完成所有模組，這讓我能完全掌控電路行為與數值運算，也方便透過波形觀察進行除錯與驗證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1A41-9C15-4268-BB84-4EB494C7B57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638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FF8C-61B6-5A6D-5FD5-650911CEF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33D29D6-7445-29D2-F519-982ACE0AE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44668FB-DF47-3CCA-5A10-AE2481171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接下來介紹 </a:t>
            </a:r>
            <a:r>
              <a:rPr lang="en-US" altLang="zh-TW" dirty="0"/>
              <a:t>RTL </a:t>
            </a:r>
            <a:r>
              <a:rPr lang="zh-TW" altLang="en-US" dirty="0"/>
              <a:t>設計</a:t>
            </a:r>
            <a:br>
              <a:rPr lang="zh-TW" altLang="en-US" dirty="0"/>
            </a:br>
            <a:r>
              <a:rPr lang="zh-TW" altLang="en-US" dirty="0"/>
              <a:t>本系統所有模組皆以 </a:t>
            </a:r>
            <a:r>
              <a:rPr lang="zh-TW" altLang="en-US" b="1" dirty="0"/>
              <a:t>純 </a:t>
            </a:r>
            <a:r>
              <a:rPr lang="en-US" altLang="zh-TW" b="1" dirty="0"/>
              <a:t>Verilog RTL</a:t>
            </a:r>
            <a:r>
              <a:rPr lang="zh-TW" altLang="en-US" dirty="0"/>
              <a:t> 實作，並以 </a:t>
            </a:r>
            <a:r>
              <a:rPr lang="en-US" altLang="zh-TW" b="1" dirty="0"/>
              <a:t>pipeline </a:t>
            </a:r>
            <a:r>
              <a:rPr lang="zh-TW" altLang="en-US" b="1" dirty="0"/>
              <a:t>架構串接</a:t>
            </a:r>
            <a:r>
              <a:rPr lang="zh-TW" altLang="en-US" dirty="0"/>
              <a:t>，確保在高資料吞吐下仍能穩定運作。</a:t>
            </a:r>
          </a:p>
          <a:p>
            <a:r>
              <a:rPr lang="zh-TW" altLang="en-US" dirty="0"/>
              <a:t>在整體架構上，資料從同步與 </a:t>
            </a:r>
            <a:r>
              <a:rPr lang="en-US" altLang="zh-TW" dirty="0"/>
              <a:t>CFO </a:t>
            </a:r>
            <a:r>
              <a:rPr lang="zh-TW" altLang="en-US" dirty="0"/>
              <a:t>補償後進入 </a:t>
            </a:r>
            <a:r>
              <a:rPr lang="en-US" altLang="zh-TW" dirty="0"/>
              <a:t>FFT</a:t>
            </a:r>
            <a:r>
              <a:rPr lang="zh-TW" altLang="en-US" dirty="0"/>
              <a:t>，接著進行 </a:t>
            </a:r>
            <a:r>
              <a:rPr lang="en-US" altLang="zh-TW" dirty="0"/>
              <a:t>2×2 ZF </a:t>
            </a:r>
            <a:r>
              <a:rPr lang="zh-TW" altLang="en-US" dirty="0"/>
              <a:t>等化，再由 </a:t>
            </a:r>
            <a:r>
              <a:rPr lang="en-US" altLang="zh-TW" dirty="0"/>
              <a:t>CPE tracker </a:t>
            </a:r>
            <a:r>
              <a:rPr lang="zh-TW" altLang="en-US" dirty="0"/>
              <a:t>修正殘餘相位，最後進行 </a:t>
            </a:r>
            <a:r>
              <a:rPr lang="en-US" altLang="zh-TW" dirty="0"/>
              <a:t>QPSK </a:t>
            </a:r>
            <a:r>
              <a:rPr lang="zh-TW" altLang="en-US" dirty="0"/>
              <a:t>解調。</a:t>
            </a:r>
            <a:br>
              <a:rPr lang="zh-TW" altLang="en-US" dirty="0"/>
            </a:br>
            <a:r>
              <a:rPr lang="en-US" altLang="zh-TW" dirty="0"/>
              <a:t>FFT</a:t>
            </a:r>
            <a:r>
              <a:rPr lang="zh-TW" altLang="en-US" dirty="0"/>
              <a:t>、</a:t>
            </a:r>
            <a:r>
              <a:rPr lang="en-US" altLang="zh-TW" dirty="0"/>
              <a:t>ZF </a:t>
            </a:r>
            <a:r>
              <a:rPr lang="zh-TW" altLang="en-US" dirty="0"/>
              <a:t>與 </a:t>
            </a:r>
            <a:r>
              <a:rPr lang="en-US" altLang="zh-TW" dirty="0"/>
              <a:t>CORDIC </a:t>
            </a:r>
            <a:r>
              <a:rPr lang="zh-TW" altLang="en-US" dirty="0"/>
              <a:t>模組為本設計的主要運算核心。</a:t>
            </a:r>
          </a:p>
          <a:p>
            <a:r>
              <a:rPr lang="zh-TW" altLang="en-US" dirty="0"/>
              <a:t>在 </a:t>
            </a:r>
            <a:r>
              <a:rPr lang="en-US" altLang="zh-TW" dirty="0"/>
              <a:t>RTL </a:t>
            </a:r>
            <a:r>
              <a:rPr lang="zh-TW" altLang="en-US" dirty="0"/>
              <a:t>實作中，每個模組皆搭配 </a:t>
            </a:r>
            <a:r>
              <a:rPr lang="en-US" altLang="zh-TW" b="1" dirty="0"/>
              <a:t>valid </a:t>
            </a:r>
            <a:r>
              <a:rPr lang="zh-TW" altLang="en-US" b="1" dirty="0"/>
              <a:t>訊號進行資料流控制</a:t>
            </a:r>
            <a:r>
              <a:rPr lang="zh-TW" altLang="en-US" dirty="0"/>
              <a:t>，並依實際運算延遲插入對應的 </a:t>
            </a:r>
            <a:r>
              <a:rPr lang="en-US" altLang="zh-TW" dirty="0"/>
              <a:t>pipeline registers</a:t>
            </a:r>
            <a:r>
              <a:rPr lang="zh-TW" altLang="en-US" dirty="0"/>
              <a:t>，以確保不同資料路徑之間能正確對齊，避免資料錯位問題。</a:t>
            </a:r>
          </a:p>
          <a:p>
            <a:r>
              <a:rPr lang="zh-TW" altLang="en-US" dirty="0"/>
              <a:t>本設計未使用 </a:t>
            </a:r>
            <a:r>
              <a:rPr lang="en-US" altLang="zh-TW" dirty="0"/>
              <a:t>HLS </a:t>
            </a:r>
            <a:r>
              <a:rPr lang="zh-TW" altLang="en-US" dirty="0"/>
              <a:t>或現成 </a:t>
            </a:r>
            <a:r>
              <a:rPr lang="en-US" altLang="zh-TW" dirty="0"/>
              <a:t>IP</a:t>
            </a:r>
            <a:r>
              <a:rPr lang="zh-TW" altLang="en-US" dirty="0"/>
              <a:t>，而是以純 </a:t>
            </a:r>
            <a:r>
              <a:rPr lang="en-US" altLang="zh-TW" dirty="0"/>
              <a:t>RTL </a:t>
            </a:r>
            <a:r>
              <a:rPr lang="zh-TW" altLang="en-US" dirty="0"/>
              <a:t>完成所有模組，這讓我能完全掌控電路行為與數值運算，也方便透過波形觀察進行除錯與驗證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FB57EF-BFDC-088C-F4FB-DEFDD47B9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1A41-9C15-4268-BB84-4EB494C7B57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697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本設計已成功在 </a:t>
            </a:r>
            <a:r>
              <a:rPr lang="en-US" altLang="zh-TW" b="1" dirty="0"/>
              <a:t>Zynq UltraScale+ RFSoC xczu7ev</a:t>
            </a:r>
            <a:r>
              <a:rPr lang="en-US" altLang="zh-TW" dirty="0"/>
              <a:t> </a:t>
            </a:r>
            <a:r>
              <a:rPr lang="zh-TW" altLang="en-US" dirty="0"/>
              <a:t>上完成 </a:t>
            </a:r>
            <a:r>
              <a:rPr lang="en-US" altLang="zh-TW" dirty="0"/>
              <a:t>synthesis </a:t>
            </a:r>
            <a:r>
              <a:rPr lang="zh-TW" altLang="en-US" dirty="0"/>
              <a:t>與 </a:t>
            </a:r>
            <a:r>
              <a:rPr lang="en-US" altLang="zh-TW" dirty="0"/>
              <a:t>implementation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LUT </a:t>
            </a:r>
            <a:r>
              <a:rPr lang="zh-TW" altLang="en-US" dirty="0"/>
              <a:t>與 </a:t>
            </a:r>
            <a:r>
              <a:rPr lang="en-US" altLang="zh-TW" dirty="0"/>
              <a:t>FF </a:t>
            </a:r>
            <a:r>
              <a:rPr lang="zh-TW" altLang="en-US" dirty="0"/>
              <a:t>使用率皆低於 </a:t>
            </a:r>
            <a:r>
              <a:rPr lang="en-US" altLang="zh-TW" dirty="0"/>
              <a:t>10%</a:t>
            </a:r>
            <a:r>
              <a:rPr lang="zh-TW" altLang="en-US" dirty="0"/>
              <a:t>，</a:t>
            </a:r>
            <a:r>
              <a:rPr lang="en-US" altLang="zh-TW" dirty="0"/>
              <a:t>DSP </a:t>
            </a:r>
            <a:r>
              <a:rPr lang="zh-TW" altLang="en-US" dirty="0"/>
              <a:t>使用約 </a:t>
            </a:r>
            <a:r>
              <a:rPr lang="en-US" altLang="zh-TW" dirty="0"/>
              <a:t>3.5%</a:t>
            </a:r>
            <a:r>
              <a:rPr lang="zh-TW" altLang="en-US" dirty="0"/>
              <a:t>，並成功達成 </a:t>
            </a:r>
            <a:r>
              <a:rPr lang="en-US" altLang="zh-TW" dirty="0"/>
              <a:t>timing closure</a:t>
            </a:r>
            <a:r>
              <a:rPr lang="zh-TW" altLang="en-US" dirty="0"/>
              <a:t>，</a:t>
            </a:r>
            <a:r>
              <a:rPr lang="en-US" altLang="zh-TW" dirty="0"/>
              <a:t>WNS </a:t>
            </a:r>
            <a:r>
              <a:rPr lang="zh-TW" altLang="en-US" dirty="0"/>
              <a:t>為 </a:t>
            </a:r>
            <a:r>
              <a:rPr lang="en-US" altLang="zh-TW" dirty="0"/>
              <a:t>+0.709 ns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在 </a:t>
            </a:r>
            <a:r>
              <a:rPr lang="en-US" altLang="zh-TW" dirty="0"/>
              <a:t>50 MHz </a:t>
            </a:r>
            <a:r>
              <a:rPr lang="zh-TW" altLang="en-US" dirty="0"/>
              <a:t>時脈下，</a:t>
            </a:r>
            <a:r>
              <a:rPr lang="en-US" altLang="zh-TW" dirty="0"/>
              <a:t>pipeline </a:t>
            </a:r>
            <a:r>
              <a:rPr lang="zh-TW" altLang="en-US" dirty="0"/>
              <a:t>穩定後每個 </a:t>
            </a:r>
            <a:r>
              <a:rPr lang="en-US" altLang="zh-TW" dirty="0"/>
              <a:t>clock </a:t>
            </a:r>
            <a:r>
              <a:rPr lang="zh-TW" altLang="en-US" dirty="0"/>
              <a:t>輸出一個子載波，整體吞吐量約為 </a:t>
            </a:r>
            <a:r>
              <a:rPr lang="en-US" altLang="zh-TW" b="1" dirty="0"/>
              <a:t>200 Mbps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31A41-9C15-4268-BB84-4EB494C7B57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1850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2E9E3E-5A5D-1DAB-BF77-5DAE3FAEC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006A523-9747-277C-E5AA-A91C1DAE2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7E2490-71C8-C754-619C-EFB4B0313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C5F8-B4C4-4EA4-826A-1AFE7DF6528B}" type="datetime1">
              <a:rPr lang="zh-TW" altLang="en-US" smtClean="0"/>
              <a:t>2025/12/19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E6A5E7-8A3B-5001-EFB2-02F8A4DB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Digital Communication IC Design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610ED3-6BD9-8FF2-EE5B-A1F690EE3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8775-C38A-4ECC-B7AE-2A9A0DFA0A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59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F40B16-1605-8993-0173-8CF5E534F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D17552B-3F2F-C720-4872-1E0748090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08DA35-0085-B115-94CE-C3BFD4B07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93AF-70E6-45E7-991E-E100F3E7B558}" type="datetime1">
              <a:rPr lang="zh-TW" altLang="en-US" smtClean="0"/>
              <a:t>2025/12/19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F1FFA7-1085-610B-CFC3-82F462601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Digital Communication IC Design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2EA1CF-93AF-C111-F83F-16B25B521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8775-C38A-4ECC-B7AE-2A9A0DFA0A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77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44A1193-69C3-BDE6-3B9A-680038F2AF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40D5B43-73D4-9D8B-2AD0-9A29D89BA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C7DBB5-FEA1-0B5A-7774-D8D15F87B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482C1-1E81-4B07-9792-7F1DE32DFD33}" type="datetime1">
              <a:rPr lang="zh-TW" altLang="en-US" smtClean="0"/>
              <a:t>2025/12/19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2BEB72-FF28-53AB-CEB0-B308BD781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Digital Communication IC Design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0B16DB-3550-08D9-3BBA-4B5D061B4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8775-C38A-4ECC-B7AE-2A9A0DFA0A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3040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934D2F-C029-878B-16A6-5EE64E18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DB2705-234E-846B-EF7F-629755BE7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96BF3A-CDB0-582D-0326-7591C36D5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8BF2-593D-41D7-B1F1-505AE363ABAF}" type="datetime1">
              <a:rPr lang="zh-TW" altLang="en-US" smtClean="0"/>
              <a:t>2025/12/19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B3E7CA-968E-358C-4820-98DE132A7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Digital Communication IC Design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369874-1185-07DC-41A4-8EB851549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8775-C38A-4ECC-B7AE-2A9A0DFA0A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828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7F98A-E9B5-04DC-7EEB-572C65828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8CFD26-24D1-689F-C207-05CAE680A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FF349B-5E23-5D2A-2B64-95B07913A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ACDA-39CB-4407-B82B-02CB1FF50FA9}" type="datetime1">
              <a:rPr lang="zh-TW" altLang="en-US" smtClean="0"/>
              <a:t>2025/12/19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2586AD-E18E-A773-1AEF-0FB4966FD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Digital Communication IC Design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801F3A-9577-1C81-28F5-0DDCA4BB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8775-C38A-4ECC-B7AE-2A9A0DFA0A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096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E6D92-153A-13D0-D990-447517CC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603196-355F-6B1E-D198-3E3CE5A9C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0F6B190-F35C-0BA6-E6E8-93C654A1B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F206DF3-90F0-08F6-2AE5-58E1B1BC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BA21-382A-482F-AEDD-D2DCAFCF1B1E}" type="datetime1">
              <a:rPr lang="zh-TW" altLang="en-US" smtClean="0"/>
              <a:t>2025/12/19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3D97FA7-0A15-35D0-F007-C2614F602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Digital Communication IC Design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0CC0DF0-1EE0-F242-CCE0-8044B4EAC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8775-C38A-4ECC-B7AE-2A9A0DFA0A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0807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88846-D72E-1898-D7EC-F63160E2F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F55411D-A7F4-53A0-B104-B2F6A5A3E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B52B7D8-3BFA-DCB6-055C-FEB460D2C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78D8CCF-5EC3-EB8C-BC83-060271F3D5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2397F5A-A7E8-0A6B-B5AD-08E9A9754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BE6A844-CBE2-8DFB-F19C-77D177E82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AD03-DB39-4CC7-9081-EDCED92531D1}" type="datetime1">
              <a:rPr lang="zh-TW" altLang="en-US" smtClean="0"/>
              <a:t>2025/12/19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E527E96-F19C-0C08-1A84-266B68949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Digital Communication IC Design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BC8F7B2-1C6B-3B36-AEEB-846B4DD4D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8775-C38A-4ECC-B7AE-2A9A0DFA0A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47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2E775E-8CFB-4233-0614-92C1F0B3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569EB2C-0FE1-F68C-6847-0D02DA918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069CA-A29E-46CD-B60F-46D903F1394E}" type="datetime1">
              <a:rPr lang="zh-TW" altLang="en-US" smtClean="0"/>
              <a:t>2025/12/19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6FA197B-A6E0-7BA8-500A-FB3799B2D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Digital Communication IC Design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26B8A-C3D8-0D25-F60B-55B60EB2F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8775-C38A-4ECC-B7AE-2A9A0DFA0A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322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6B492DE-FAD0-874E-2793-FB3B26752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55F05-36CB-4DD5-8B6A-D22895E9801E}" type="datetime1">
              <a:rPr lang="zh-TW" altLang="en-US" smtClean="0"/>
              <a:t>2025/12/19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EABC7FB-3403-B13D-A7CC-63C22E4DE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Digital Communication IC Design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DB7CE7-095D-CB9D-B8F1-4DE2D660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8775-C38A-4ECC-B7AE-2A9A0DFA0A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8284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B65A32-3372-A889-71AF-640C02A1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F3F801-BE16-6F32-EA4B-73C23D78E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D63C82-62D7-D8CA-0ABA-09AABAC4A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D4A7A0E-4FB9-5FFD-4470-B2E5E1CE2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B47A3-4931-4C36-A43B-973860224F3A}" type="datetime1">
              <a:rPr lang="zh-TW" altLang="en-US" smtClean="0"/>
              <a:t>2025/12/19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25BBF9-62D6-DA97-3A72-DE16FF96D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Digital Communication IC Design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F5FA9D-5F22-1872-F551-1130899DF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8775-C38A-4ECC-B7AE-2A9A0DFA0A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244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B87DE9-9373-CB12-0768-6F067233D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6B7732A-540A-97B5-BBE3-55BF3CC8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CD0EE-E06E-3584-463C-4FFFCD4A6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D7154CE-987E-1A02-F2C7-1F6106A71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C1810-AEDA-4254-AA5A-59C0011A7157}" type="datetime1">
              <a:rPr lang="zh-TW" altLang="en-US" smtClean="0"/>
              <a:t>2025/12/19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1D9177-F332-89A9-7753-9912298A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Digital Communication IC Design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B9D8C8-65B8-1779-7E79-47ADAED0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8775-C38A-4ECC-B7AE-2A9A0DFA0A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5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E10BFCD-C3C1-8E4E-103B-F00AAD87F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F4B04FD-80BC-FB4E-1518-B8B2B4BA6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7F0098-E2BC-1499-B0F4-AC5B2C4A88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B8A14E-58AC-4197-A869-325959A568F5}" type="datetime1">
              <a:rPr lang="zh-TW" altLang="en-US" smtClean="0"/>
              <a:t>2025/12/19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40B474-42A7-B3A8-E054-E0794A12B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TW"/>
              <a:t>Digital Communication IC Design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546741-E3DF-8F09-6F6C-574C38C56D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C38775-C38A-4ECC-B7AE-2A9A0DFA0A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283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04854D-74A8-083C-1A62-C1DE0EA7C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電路板特寫">
            <a:extLst>
              <a:ext uri="{FF2B5EF4-FFF2-40B4-BE49-F238E27FC236}">
                <a16:creationId xmlns:a16="http://schemas.microsoft.com/office/drawing/2014/main" id="{7FF66A84-A836-9340-5E85-1CD566E8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449" r="1" b="4039"/>
          <a:stretch>
            <a:fillRect/>
          </a:stretch>
        </p:blipFill>
        <p:spPr>
          <a:xfrm>
            <a:off x="-3447" y="-1"/>
            <a:ext cx="12195447" cy="68797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9414" y="-733991"/>
            <a:ext cx="3020876" cy="12206596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6" y="0"/>
            <a:ext cx="2843402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38704" y="21736"/>
            <a:ext cx="3152862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7" y="5288433"/>
            <a:ext cx="12199706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4596" y="2224929"/>
            <a:ext cx="3866773" cy="54428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AB2F13B-A4A8-3898-5B27-3FE23B2C6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028" y="4121944"/>
            <a:ext cx="7927785" cy="1620665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dirty="0">
                <a:solidFill>
                  <a:srgbClr val="FFFFFF"/>
                </a:solidFill>
                <a:latin typeface="Times New Roman" panose="02020603050405020304" pitchFamily="18" charset="0"/>
              </a:rPr>
              <a:t>2×2 MIMO-OFDM with CFO estimation receiver</a:t>
            </a:r>
            <a:endParaRPr lang="zh-TW" altLang="en-US" sz="4000" dirty="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DE98D9-371B-CCC5-DBBC-FE25D4B55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028" y="5737867"/>
            <a:ext cx="7942381" cy="618479"/>
          </a:xfrm>
        </p:spPr>
        <p:txBody>
          <a:bodyPr>
            <a:normAutofit/>
          </a:bodyPr>
          <a:lstStyle/>
          <a:p>
            <a:pPr algn="l"/>
            <a:r>
              <a:rPr lang="en-US" altLang="zh-TW" sz="2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113064557 </a:t>
            </a:r>
            <a:r>
              <a:rPr lang="zh-TW" altLang="en-US" sz="200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劉緯承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FFF546-CE71-663A-327F-CA61E663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TW">
                <a:solidFill>
                  <a:srgbClr val="FFFFFF"/>
                </a:solidFill>
              </a:rPr>
              <a:t>Digital Communication IC Design</a:t>
            </a:r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1E9571-4694-1423-5E71-5922BC57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C38775-C38A-4ECC-B7AE-2A9A0DFA0AD8}" type="slidenum">
              <a:rPr lang="zh-TW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632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39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41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927F551-2E06-3D9B-E314-2A8E2191BA0E}"/>
              </a:ext>
            </a:extLst>
          </p:cNvPr>
          <p:cNvSpPr txBox="1"/>
          <p:nvPr/>
        </p:nvSpPr>
        <p:spPr>
          <a:xfrm>
            <a:off x="1184744" y="5198168"/>
            <a:ext cx="9859618" cy="6427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在實際無線通道中，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OFDM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系統會受到多路徑衰落與載波頻率偏移的影響，因此本專題的目標是，不只在演算法層級，而是</a:t>
            </a:r>
            <a:r>
              <a:rPr lang="zh-TW" altLang="en-US" sz="20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在可合成的數位電路層級解決這些非理想效應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。</a:t>
            </a:r>
          </a:p>
        </p:txBody>
      </p:sp>
      <p:sp>
        <p:nvSpPr>
          <p:cNvPr id="54" name="Freeform: Shape 43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7950" y="647758"/>
            <a:ext cx="8355105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圖片 6" descr="一張含有 文字, 螢幕擷取畫面, 圖表, 設計 的圖片&#10;&#10;AI 產生的內容可能不正確。">
            <a:extLst>
              <a:ext uri="{FF2B5EF4-FFF2-40B4-BE49-F238E27FC236}">
                <a16:creationId xmlns:a16="http://schemas.microsoft.com/office/drawing/2014/main" id="{D85E16EC-CCA1-067A-33B8-1E245BD73D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67" b="6935"/>
          <a:stretch>
            <a:fillRect/>
          </a:stretch>
        </p:blipFill>
        <p:spPr>
          <a:xfrm>
            <a:off x="2079314" y="1117151"/>
            <a:ext cx="8032376" cy="3453865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8611A48-28C4-5D12-78DD-7A0552330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TW" sz="10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Digital Communication IC Design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C4EDB8-824A-43E4-84AB-045F26D74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EC38775-C38A-4ECC-B7AE-2A9A0DFA0AD8}" type="slidenum">
              <a:rPr lang="en-US" altLang="zh-TW" sz="10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altLang="zh-TW" sz="10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3AD9925-0774-9B4F-9D3F-22DB79E7061D}"/>
              </a:ext>
            </a:extLst>
          </p:cNvPr>
          <p:cNvSpPr txBox="1"/>
          <p:nvPr/>
        </p:nvSpPr>
        <p:spPr>
          <a:xfrm>
            <a:off x="3047502" y="13186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Motivation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86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4028D-C771-84F3-892F-90F9244B6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4EE06F-8D8A-F1F6-100B-14AF97054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Digital Communication IC Design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2DDB69-4EEC-AF2D-EBB6-DF28E3ABF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8775-C38A-4ECC-B7AE-2A9A0DFA0AD8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3" name="圖片 2" descr="一張含有 文字, 圖表, 螢幕擷取畫面, 方案 的圖片&#10;&#10;AI 產生的內容可能不正確。">
            <a:extLst>
              <a:ext uri="{FF2B5EF4-FFF2-40B4-BE49-F238E27FC236}">
                <a16:creationId xmlns:a16="http://schemas.microsoft.com/office/drawing/2014/main" id="{4FCCBBCD-0761-6840-BC4F-C5DF3B7EA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26" y="1005182"/>
            <a:ext cx="9657347" cy="526764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083CB70-CF3F-183B-45E1-1F13ECD7CA7F}"/>
              </a:ext>
            </a:extLst>
          </p:cNvPr>
          <p:cNvSpPr txBox="1"/>
          <p:nvPr/>
        </p:nvSpPr>
        <p:spPr>
          <a:xfrm>
            <a:off x="513347" y="336884"/>
            <a:ext cx="9914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&amp; Algorithms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640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125EEB-F32C-D541-8D32-B1DA552A5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4E7A28E-2B50-8B5A-8DBB-BEDF80C25315}"/>
              </a:ext>
            </a:extLst>
          </p:cNvPr>
          <p:cNvSpPr txBox="1"/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 Model </a:t>
            </a:r>
            <a:r>
              <a:rPr lang="en-US" altLang="zh-TW" sz="3200" b="1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Design</a:t>
            </a:r>
            <a:endParaRPr lang="en-US" altLang="zh-TW" sz="3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F01B067-D927-82BE-7303-EE7FE619A1F3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Floating-point C Model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↓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Fixed-point C Model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↓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Golden Vector Generation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↓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RTL Verification</a:t>
            </a:r>
          </a:p>
        </p:txBody>
      </p:sp>
      <p:pic>
        <p:nvPicPr>
          <p:cNvPr id="10" name="圖片 9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4129B3D8-CF5C-B8F3-25D7-3A9A604DF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06" y="2729397"/>
            <a:ext cx="4065662" cy="3483864"/>
          </a:xfrm>
          <a:prstGeom prst="rect">
            <a:avLst/>
          </a:prstGeom>
        </p:spPr>
      </p:pic>
      <p:pic>
        <p:nvPicPr>
          <p:cNvPr id="11" name="圖片 10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B1759E64-4134-F883-A460-29B84FA0E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3303570"/>
            <a:ext cx="5523082" cy="2335518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587336A-F4BE-A286-4D9B-64D849541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TW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Digital Communication IC Design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0C380C3-FA4C-28EE-8C50-47AD6ECB2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C38775-C38A-4ECC-B7AE-2A9A0DFA0AD8}" type="slidenum">
              <a:rPr lang="en-US" altLang="zh-TW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altLang="zh-TW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80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6A598-16F4-A186-FE06-D545ABA3D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ECBEE0B-E560-1EDC-E4A4-43E33245B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Digital Communication IC Design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A461EDE-A6D2-0A60-26B5-56008864F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8775-C38A-4ECC-B7AE-2A9A0DFA0AD8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B7A2B7E-38FA-810E-0520-963DB74BE131}"/>
              </a:ext>
            </a:extLst>
          </p:cNvPr>
          <p:cNvSpPr txBox="1"/>
          <p:nvPr/>
        </p:nvSpPr>
        <p:spPr>
          <a:xfrm>
            <a:off x="513347" y="336884"/>
            <a:ext cx="9914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RTL Design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 descr="一張含有 文字, 螢幕擷取畫面, 字型, 設計 的圖片&#10;&#10;AI 產生的內容可能不正確。">
            <a:extLst>
              <a:ext uri="{FF2B5EF4-FFF2-40B4-BE49-F238E27FC236}">
                <a16:creationId xmlns:a16="http://schemas.microsoft.com/office/drawing/2014/main" id="{496BFC37-3302-55B6-E11A-3DA0F6813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507" y="1309049"/>
            <a:ext cx="5246986" cy="46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0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F62FD-1693-9AB4-90CC-FA33EA60B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D8123CD-F72D-14FF-EDF5-6A908BD32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Digital Communication IC Design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D9EB3B-1C7A-091E-2A04-446F0B46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8775-C38A-4ECC-B7AE-2A9A0DFA0AD8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AD7B301-E2C3-3BDC-00D9-08EC8CB7F1A4}"/>
              </a:ext>
            </a:extLst>
          </p:cNvPr>
          <p:cNvSpPr txBox="1"/>
          <p:nvPr/>
        </p:nvSpPr>
        <p:spPr>
          <a:xfrm>
            <a:off x="513347" y="336884"/>
            <a:ext cx="9914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RTL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&amp; Verification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 descr="一張含有 螢幕擷取畫面, 行, 多媒體軟體 的圖片&#10;&#10;AI 產生的內容可能不正確。">
            <a:extLst>
              <a:ext uri="{FF2B5EF4-FFF2-40B4-BE49-F238E27FC236}">
                <a16:creationId xmlns:a16="http://schemas.microsoft.com/office/drawing/2014/main" id="{04793E57-B05F-8DB4-5207-13777F66E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38" y="4037539"/>
            <a:ext cx="11801175" cy="1844200"/>
          </a:xfrm>
          <a:prstGeom prst="rect">
            <a:avLst/>
          </a:prstGeom>
        </p:spPr>
      </p:pic>
      <p:pic>
        <p:nvPicPr>
          <p:cNvPr id="16" name="圖片 15" descr="一張含有 文字, 螢幕擷取畫面, 字型, 軟體 的圖片&#10;&#10;AI 產生的內容可能不正確。">
            <a:extLst>
              <a:ext uri="{FF2B5EF4-FFF2-40B4-BE49-F238E27FC236}">
                <a16:creationId xmlns:a16="http://schemas.microsoft.com/office/drawing/2014/main" id="{2292DF53-B25C-10EB-CDA2-247154355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890" y="1718728"/>
            <a:ext cx="5540220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69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5661D-955E-BD0B-3015-8E1887CCE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31C3A2F-F7A4-0C4C-1552-E5E8AB45A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Digital Communication IC Design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8D0198-497E-F3E7-84DD-2B92A61F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8775-C38A-4ECC-B7AE-2A9A0DFA0AD8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4288BED-9D4E-E8E1-23C5-607FE294815C}"/>
              </a:ext>
            </a:extLst>
          </p:cNvPr>
          <p:cNvSpPr txBox="1"/>
          <p:nvPr/>
        </p:nvSpPr>
        <p:spPr>
          <a:xfrm>
            <a:off x="513347" y="336884"/>
            <a:ext cx="9914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Synthesis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Implementation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 descr="一張含有 文字, 螢幕擷取畫面, 軟體, 數字 的圖片&#10;&#10;AI 產生的內容可能不正確。">
            <a:extLst>
              <a:ext uri="{FF2B5EF4-FFF2-40B4-BE49-F238E27FC236}">
                <a16:creationId xmlns:a16="http://schemas.microsoft.com/office/drawing/2014/main" id="{28C46C9D-9B61-7E0B-B105-28D74EC62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24" y="1143936"/>
            <a:ext cx="9456552" cy="499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66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C9BC0-9D4D-8D94-8B67-36AFBF7F0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293774-1605-2822-C32E-7E97DA04B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Digital Communication IC Design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6934870-AD95-0EFD-7F1A-DA45B7AED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8775-C38A-4ECC-B7AE-2A9A0DFA0AD8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2" name="圖片 1" descr="一張含有 螢幕擷取畫面, 繪圖軟體, 多媒體軟體, 編輯 的圖片&#10;&#10;AI 產生的內容可能不正確。">
            <a:extLst>
              <a:ext uri="{FF2B5EF4-FFF2-40B4-BE49-F238E27FC236}">
                <a16:creationId xmlns:a16="http://schemas.microsoft.com/office/drawing/2014/main" id="{10EA22C8-B702-DE2F-B2F6-A583A205D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723" y="1102620"/>
            <a:ext cx="9012553" cy="465276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CEEC374-75C0-8F88-C196-7D829F908FC0}"/>
              </a:ext>
            </a:extLst>
          </p:cNvPr>
          <p:cNvSpPr txBox="1"/>
          <p:nvPr/>
        </p:nvSpPr>
        <p:spPr>
          <a:xfrm>
            <a:off x="513347" y="336884"/>
            <a:ext cx="9914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Synthesis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Implementation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381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7A850C-AED3-0934-66BE-5D9996825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3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ADBCB04-27F5-12A0-4E26-779B00286FED}"/>
              </a:ext>
            </a:extLst>
          </p:cNvPr>
          <p:cNvSpPr txBox="1"/>
          <p:nvPr/>
        </p:nvSpPr>
        <p:spPr>
          <a:xfrm>
            <a:off x="915338" y="136525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4000" b="1" dirty="0"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835DB2-CD7E-692D-EFEF-639E71DD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EC38775-C38A-4ECC-B7AE-2A9A0DFA0AD8}" type="slidenum">
              <a:rPr lang="en-US" altLang="zh-TW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 altLang="zh-TW" dirty="0">
              <a:solidFill>
                <a:srgbClr val="FFFFFF"/>
              </a:solidFill>
              <a:latin typeface="Calibri" panose="020F0502020204030204"/>
            </a:endParaRPr>
          </a:p>
        </p:txBody>
      </p:sp>
      <p:graphicFrame>
        <p:nvGraphicFramePr>
          <p:cNvPr id="28" name="文字方塊 6">
            <a:extLst>
              <a:ext uri="{FF2B5EF4-FFF2-40B4-BE49-F238E27FC236}">
                <a16:creationId xmlns:a16="http://schemas.microsoft.com/office/drawing/2014/main" id="{A03AF1BF-5DEA-FA44-1B7C-D2E1513BBE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6526613"/>
              </p:ext>
            </p:extLst>
          </p:nvPr>
        </p:nvGraphicFramePr>
        <p:xfrm>
          <a:off x="3093420" y="1768475"/>
          <a:ext cx="6002110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0E41ACA1-3514-8797-45AD-E34740C3B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TW"/>
              <a:t>Digital Communication IC Design</a:t>
            </a:r>
            <a:endParaRPr lang="zh-TW" altLang="en-US"/>
          </a:p>
        </p:txBody>
      </p:sp>
      <p:sp>
        <p:nvSpPr>
          <p:cNvPr id="11" name="投影片編號版面配置區 4">
            <a:extLst>
              <a:ext uri="{FF2B5EF4-FFF2-40B4-BE49-F238E27FC236}">
                <a16:creationId xmlns:a16="http://schemas.microsoft.com/office/drawing/2014/main" id="{9476EA4A-30DF-66D1-3AB5-386E363352F6}"/>
              </a:ext>
            </a:extLst>
          </p:cNvPr>
          <p:cNvSpPr txBox="1">
            <a:spLocks/>
          </p:cNvSpPr>
          <p:nvPr/>
        </p:nvSpPr>
        <p:spPr>
          <a:xfrm>
            <a:off x="86106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C38775-C38A-4ECC-B7AE-2A9A0DFA0AD8}" type="slidenum">
              <a:rPr lang="zh-TW" altLang="en-US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4703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626</Words>
  <Application>Microsoft Office PowerPoint</Application>
  <PresentationFormat>寬螢幕</PresentationFormat>
  <Paragraphs>54</Paragraphs>
  <Slides>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標楷體</vt:lpstr>
      <vt:lpstr>Aptos</vt:lpstr>
      <vt:lpstr>Aptos Display</vt:lpstr>
      <vt:lpstr>Arial</vt:lpstr>
      <vt:lpstr>Calibri</vt:lpstr>
      <vt:lpstr>Times New Roman</vt:lpstr>
      <vt:lpstr>Office 佈景主題</vt:lpstr>
      <vt:lpstr>2×2 MIMO-OFDM with CFO estimation receiver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緯承 劉</dc:creator>
  <cp:lastModifiedBy>緯承 劉</cp:lastModifiedBy>
  <cp:revision>2</cp:revision>
  <dcterms:created xsi:type="dcterms:W3CDTF">2025-12-18T18:28:55Z</dcterms:created>
  <dcterms:modified xsi:type="dcterms:W3CDTF">2025-12-18T19:43:00Z</dcterms:modified>
</cp:coreProperties>
</file>